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50" r:id="rId3"/>
  </p:sldMasterIdLst>
  <p:notesMasterIdLst>
    <p:notesMasterId r:id="rId23"/>
  </p:notesMasterIdLst>
  <p:handoutMasterIdLst>
    <p:handoutMasterId r:id="rId24"/>
  </p:handoutMasterIdLst>
  <p:sldIdLst>
    <p:sldId id="257" r:id="rId4"/>
    <p:sldId id="374" r:id="rId5"/>
    <p:sldId id="368" r:id="rId6"/>
    <p:sldId id="370" r:id="rId7"/>
    <p:sldId id="369" r:id="rId8"/>
    <p:sldId id="371" r:id="rId9"/>
    <p:sldId id="373" r:id="rId10"/>
    <p:sldId id="387" r:id="rId11"/>
    <p:sldId id="388" r:id="rId12"/>
    <p:sldId id="375" r:id="rId13"/>
    <p:sldId id="382" r:id="rId14"/>
    <p:sldId id="381" r:id="rId15"/>
    <p:sldId id="389" r:id="rId16"/>
    <p:sldId id="385" r:id="rId17"/>
    <p:sldId id="390" r:id="rId18"/>
    <p:sldId id="391" r:id="rId19"/>
    <p:sldId id="392" r:id="rId20"/>
    <p:sldId id="386" r:id="rId21"/>
    <p:sldId id="3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22F"/>
    <a:srgbClr val="1F70E0"/>
    <a:srgbClr val="0A134A"/>
    <a:srgbClr val="0051DD"/>
    <a:srgbClr val="0347BB"/>
    <a:srgbClr val="FFFFFF"/>
    <a:srgbClr val="ACA59F"/>
    <a:srgbClr val="AC8B4C"/>
    <a:srgbClr val="31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196" autoAdjust="0"/>
  </p:normalViewPr>
  <p:slideViewPr>
    <p:cSldViewPr snapToGrid="0" snapToObjects="1">
      <p:cViewPr varScale="1">
        <p:scale>
          <a:sx n="84" d="100"/>
          <a:sy n="84" d="100"/>
        </p:scale>
        <p:origin x="13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17AAB-34E4-4347-A353-25B88D8C05C5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0FF77-170C-0B4A-BF4F-BE10437B9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28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60564-0B75-B248-B46E-D21D6B7B0BD6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BF506-3357-9042-97A0-7FDF9BC46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7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BF506-3357-9042-97A0-7FDF9BC46A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BF506-3357-9042-97A0-7FDF9BC46A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6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BF506-3357-9042-97A0-7FDF9BC46A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1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928076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795059" y="670858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20209" y="6286190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4"/>
          <a:stretch/>
        </p:blipFill>
        <p:spPr>
          <a:xfrm>
            <a:off x="920209" y="5675353"/>
            <a:ext cx="781816" cy="6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28076" y="6236123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rId2" action="ppaction://hlinksldjump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rId2" action="ppaction://hlinksldjump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rId2" action="ppaction://hlinksldjump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rId2" action="ppaction://hlinksldjump"/>
          </p:cNvPr>
          <p:cNvSpPr txBox="1"/>
          <p:nvPr userDrawn="1"/>
        </p:nvSpPr>
        <p:spPr>
          <a:xfrm>
            <a:off x="6050745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760589" y="6309049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4"/>
          <a:stretch/>
        </p:blipFill>
        <p:spPr>
          <a:xfrm>
            <a:off x="6817932" y="5657001"/>
            <a:ext cx="781816" cy="6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2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  <a:extLst/>
          </a:lstStyle>
          <a:p>
            <a:pPr eaLnBrk="1" latinLnBrk="1" hangingPunct="1"/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04800" y="685800"/>
            <a:ext cx="8534400" cy="3810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1" baseline="0"/>
            </a:lvl1pPr>
          </a:lstStyle>
          <a:p>
            <a:pPr lvl="0"/>
            <a:r>
              <a:rPr lang="en-US" b="1" dirty="0" smtClean="0"/>
              <a:t>Click to edit Subtitle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04800" y="1219200"/>
            <a:ext cx="8534400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6"/>
          <p:cNvSpPr txBox="1">
            <a:spLocks/>
          </p:cNvSpPr>
          <p:nvPr userDrawn="1"/>
        </p:nvSpPr>
        <p:spPr>
          <a:xfrm>
            <a:off x="8382000" y="6400800"/>
            <a:ext cx="533400" cy="304800"/>
          </a:xfrm>
          <a:prstGeom prst="rect">
            <a:avLst/>
          </a:prstGeom>
        </p:spPr>
        <p:txBody>
          <a:bodyPr vert="horz" anchor="ctr"/>
          <a:lstStyle>
            <a:lvl1pPr marL="0" algn="r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256D3EEF-DE4E-429D-8EC4-DDC531AFF587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Rectangle 12"/>
          <p:cNvSpPr txBox="1">
            <a:spLocks/>
          </p:cNvSpPr>
          <p:nvPr userDrawn="1"/>
        </p:nvSpPr>
        <p:spPr>
          <a:xfrm>
            <a:off x="4648200" y="6400800"/>
            <a:ext cx="3733800" cy="304800"/>
          </a:xfrm>
          <a:prstGeom prst="rect">
            <a:avLst/>
          </a:prstGeom>
        </p:spPr>
        <p:txBody>
          <a:bodyPr vert="horz" anchor="t"/>
          <a:lstStyle>
            <a:lvl1pPr marL="0" algn="l" rtl="0" eaLnBrk="1" latinLnBrk="0" hangingPunct="1">
              <a:defRPr kumimoji="0" sz="1000" kern="1200">
                <a:solidFill>
                  <a:sysClr val="windowText" lastClr="000000"/>
                </a:solidFill>
                <a:latin typeface="Univers 55"/>
                <a:ea typeface="+mn-ea"/>
                <a:cs typeface="Univers 55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en-US" sz="1000" dirty="0" smtClean="0"/>
              <a:t>Under Armour – Lacrosse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578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0"/>
            <a:ext cx="8229600" cy="762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Single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0" y="0"/>
            <a:ext cx="1752600" cy="457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buNone/>
              <a:defRPr sz="2000" i="1" baseline="0"/>
            </a:lvl1pPr>
          </a:lstStyle>
          <a:p>
            <a:pPr lvl="0"/>
            <a:r>
              <a:rPr lang="en-US" i="1" dirty="0" smtClean="0"/>
              <a:t>Section Name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92875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</a:defRPr>
            </a:lvl1pPr>
          </a:lstStyle>
          <a:p>
            <a:r>
              <a:rPr lang="en-US" dirty="0" smtClean="0">
                <a:cs typeface="Arial" charset="0"/>
              </a:rPr>
              <a:t>The</a:t>
            </a:r>
            <a:r>
              <a:rPr lang="en-US" b="1" dirty="0" smtClean="0">
                <a:cs typeface="Arial" charset="0"/>
              </a:rPr>
              <a:t>Berkeley</a:t>
            </a:r>
            <a:r>
              <a:rPr lang="en-US" dirty="0" smtClean="0">
                <a:cs typeface="Arial" charset="0"/>
              </a:rPr>
              <a:t>Group | </a:t>
            </a:r>
            <a:fld id="{62A7B60A-9790-4DFE-8633-76579C000B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://www.hnmagazine.com/sites/default/files/American%20Diabetes%20Associati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1" y="6556112"/>
            <a:ext cx="851050" cy="2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37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2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3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4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3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64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31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5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60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07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04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60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031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8602267" y="6279312"/>
            <a:ext cx="476267" cy="434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fld id="{0A2804A3-B403-2346-B57E-B87F542EFE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52360" y="6430356"/>
            <a:ext cx="3971757" cy="308714"/>
            <a:chOff x="1191834" y="6430356"/>
            <a:chExt cx="3971757" cy="308714"/>
          </a:xfrm>
        </p:grpSpPr>
        <p:sp>
          <p:nvSpPr>
            <p:cNvPr id="10" name="TextBox 9">
              <a:hlinkClick r:id="" action="ppaction://noaction"/>
            </p:cNvPr>
            <p:cNvSpPr txBox="1"/>
            <p:nvPr userDrawn="1"/>
          </p:nvSpPr>
          <p:spPr>
            <a:xfrm>
              <a:off x="2683430" y="6448263"/>
              <a:ext cx="9002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Reasoning</a:t>
              </a:r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1" name="TextBox 10">
              <a:hlinkClick r:id="" action="ppaction://noaction"/>
            </p:cNvPr>
            <p:cNvSpPr txBox="1"/>
            <p:nvPr userDrawn="1"/>
          </p:nvSpPr>
          <p:spPr>
            <a:xfrm>
              <a:off x="4222308" y="6462071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Next</a:t>
              </a:r>
              <a:r>
                <a:rPr lang="en-US" sz="1200" baseline="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Steps</a:t>
              </a:r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" name="TextBox 13">
              <a:hlinkClick r:id="" action="ppaction://noaction"/>
            </p:cNvPr>
            <p:cNvSpPr txBox="1"/>
            <p:nvPr userDrawn="1"/>
          </p:nvSpPr>
          <p:spPr>
            <a:xfrm>
              <a:off x="1191834" y="6430356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Analysis</a:t>
              </a:r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6" name="Picture 5" descr="Screen Shot 2015-02-15 at 3.34.00 PM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 t="13235" r="9426"/>
          <a:stretch/>
        </p:blipFill>
        <p:spPr>
          <a:xfrm>
            <a:off x="2816364" y="5977213"/>
            <a:ext cx="451051" cy="3580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357723" y="6347234"/>
            <a:ext cx="1368332" cy="45719"/>
          </a:xfrm>
          <a:prstGeom prst="rect">
            <a:avLst/>
          </a:prstGeom>
          <a:solidFill>
            <a:srgbClr val="1F70E0"/>
          </a:solidFill>
          <a:ln>
            <a:solidFill>
              <a:srgbClr val="1F7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796317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28076" y="6236123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" action="ppaction://noaction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" action="ppaction://noaction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" action="ppaction://noaction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" action="ppaction://noaction"/>
          </p:cNvPr>
          <p:cNvSpPr txBox="1"/>
          <p:nvPr userDrawn="1"/>
        </p:nvSpPr>
        <p:spPr>
          <a:xfrm>
            <a:off x="6050745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pic>
        <p:nvPicPr>
          <p:cNvPr id="17" name="Picture 16" descr="10790-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97" y="5716517"/>
            <a:ext cx="715577" cy="715577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3291633" y="6286190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52398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31" y="142837"/>
            <a:ext cx="7761824" cy="78899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940042"/>
            <a:ext cx="8229600" cy="38867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05882"/>
            <a:ext cx="8229600" cy="6352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322CD0-3B59-9446-92F0-8CCDBC84F8B5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E4E626-73C3-6A47-8885-14235F063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74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355797" y="454599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57958" y="6116595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rId2" action="ppaction://hlinksldjump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rId2" action="ppaction://hlinksldjump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rId2" action="ppaction://hlinksldjump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rId2" action="ppaction://hlinksldjump"/>
          </p:cNvPr>
          <p:cNvSpPr txBox="1"/>
          <p:nvPr userDrawn="1"/>
        </p:nvSpPr>
        <p:spPr>
          <a:xfrm>
            <a:off x="4496881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070666" y="6286190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4"/>
          <a:stretch/>
        </p:blipFill>
        <p:spPr>
          <a:xfrm>
            <a:off x="2176142" y="5675353"/>
            <a:ext cx="781816" cy="6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33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32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28076" y="6236123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rId2" action="ppaction://hlinksldjump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rId2" action="ppaction://hlinksldjump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rId2" action="ppaction://hlinksldjump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rId2" action="ppaction://hlinksldjump"/>
          </p:cNvPr>
          <p:cNvSpPr txBox="1"/>
          <p:nvPr userDrawn="1"/>
        </p:nvSpPr>
        <p:spPr>
          <a:xfrm>
            <a:off x="6050745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456919" y="6297720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4"/>
          <a:stretch/>
        </p:blipFill>
        <p:spPr>
          <a:xfrm>
            <a:off x="4532260" y="5686883"/>
            <a:ext cx="781816" cy="6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9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28076" y="6236123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rId2" action="ppaction://hlinksldjump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rId2" action="ppaction://hlinksldjump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rId2" action="ppaction://hlinksldjump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rId2" action="ppaction://hlinksldjump"/>
          </p:cNvPr>
          <p:cNvSpPr txBox="1"/>
          <p:nvPr userDrawn="1"/>
        </p:nvSpPr>
        <p:spPr>
          <a:xfrm>
            <a:off x="6050745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91633" y="6286190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4"/>
          <a:stretch/>
        </p:blipFill>
        <p:spPr>
          <a:xfrm>
            <a:off x="3404002" y="5643193"/>
            <a:ext cx="781816" cy="6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600"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/>
          </p:nvPr>
        </p:nvSpPr>
        <p:spPr>
          <a:xfrm>
            <a:off x="254063" y="636836"/>
            <a:ext cx="7439025" cy="5794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200">
                <a:solidFill>
                  <a:srgbClr val="7F7F7F"/>
                </a:solidFill>
                <a:latin typeface="Avenir Book"/>
                <a:cs typeface="Avenir Book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28076" y="6236123"/>
            <a:ext cx="3317732" cy="308714"/>
            <a:chOff x="1467550" y="6430356"/>
            <a:chExt cx="3317732" cy="308714"/>
          </a:xfrm>
        </p:grpSpPr>
        <p:sp>
          <p:nvSpPr>
            <p:cNvPr id="15" name="TextBox 14">
              <a:hlinkClick r:id="rId2" action="ppaction://hlinksldjump"/>
            </p:cNvPr>
            <p:cNvSpPr txBox="1"/>
            <p:nvPr userDrawn="1"/>
          </p:nvSpPr>
          <p:spPr>
            <a:xfrm>
              <a:off x="3041216" y="6448263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" name="TextBox 17">
              <a:hlinkClick r:id="rId2" action="ppaction://hlinksldjump"/>
            </p:cNvPr>
            <p:cNvSpPr txBox="1"/>
            <p:nvPr userDrawn="1"/>
          </p:nvSpPr>
          <p:spPr>
            <a:xfrm>
              <a:off x="4600616" y="6462071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" name="TextBox 18">
              <a:hlinkClick r:id="rId2" action="ppaction://hlinksldjump"/>
            </p:cNvPr>
            <p:cNvSpPr txBox="1"/>
            <p:nvPr userDrawn="1"/>
          </p:nvSpPr>
          <p:spPr>
            <a:xfrm>
              <a:off x="1467550" y="6430356"/>
              <a:ext cx="18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2" name="TextBox 11">
            <a:hlinkClick r:id="rId2" action="ppaction://hlinksldjump"/>
          </p:cNvPr>
          <p:cNvSpPr txBox="1"/>
          <p:nvPr userDrawn="1"/>
        </p:nvSpPr>
        <p:spPr>
          <a:xfrm>
            <a:off x="6050745" y="6176359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pic>
        <p:nvPicPr>
          <p:cNvPr id="10" name="Picture 9" descr="10790-2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56" y="5716517"/>
            <a:ext cx="715577" cy="71557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599436" y="6309049"/>
            <a:ext cx="932499" cy="45719"/>
          </a:xfrm>
          <a:prstGeom prst="rect">
            <a:avLst/>
          </a:prstGeom>
          <a:solidFill>
            <a:srgbClr val="01122F"/>
          </a:solidFill>
          <a:ln>
            <a:solidFill>
              <a:srgbClr val="0112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78719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46"/>
          <p:cNvSpPr txBox="1">
            <a:spLocks/>
          </p:cNvSpPr>
          <p:nvPr userDrawn="1"/>
        </p:nvSpPr>
        <p:spPr>
          <a:xfrm>
            <a:off x="119803" y="674239"/>
            <a:ext cx="7554807" cy="497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u="none" kern="120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US" sz="2800" i="1" dirty="0">
              <a:solidFill>
                <a:schemeClr val="bg1">
                  <a:lumMod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674610" y="6372015"/>
            <a:ext cx="12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| </a:t>
            </a:r>
            <a:fld id="{0A2804A3-B403-2346-B57E-B87F542EFED0}" type="slidenum">
              <a:rPr lang="en-US" sz="1400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pPr/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  <a:latin typeface="Garamond"/>
              <a:cs typeface="Garamond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77154" y="6331909"/>
            <a:ext cx="5368654" cy="364367"/>
            <a:chOff x="-583372" y="6316968"/>
            <a:chExt cx="5368654" cy="364367"/>
          </a:xfrm>
        </p:grpSpPr>
        <p:sp>
          <p:nvSpPr>
            <p:cNvPr id="23" name="TextBox 22">
              <a:hlinkClick r:id="rId14" action="ppaction://hlinksldjump"/>
            </p:cNvPr>
            <p:cNvSpPr txBox="1"/>
            <p:nvPr userDrawn="1"/>
          </p:nvSpPr>
          <p:spPr>
            <a:xfrm>
              <a:off x="3041217" y="6373558"/>
              <a:ext cx="184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Garamond"/>
                <a:cs typeface="Garamond"/>
              </a:endParaRPr>
            </a:p>
          </p:txBody>
        </p:sp>
        <p:sp>
          <p:nvSpPr>
            <p:cNvPr id="24" name="TextBox 23">
              <a:hlinkClick r:id="rId14" action="ppaction://hlinksldjump"/>
            </p:cNvPr>
            <p:cNvSpPr txBox="1"/>
            <p:nvPr userDrawn="1"/>
          </p:nvSpPr>
          <p:spPr>
            <a:xfrm>
              <a:off x="4600616" y="6355613"/>
              <a:ext cx="184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Garamond"/>
                <a:cs typeface="Garamond"/>
              </a:endParaRPr>
            </a:p>
          </p:txBody>
        </p:sp>
        <p:sp>
          <p:nvSpPr>
            <p:cNvPr id="25" name="TextBox 24">
              <a:hlinkClick r:id="rId14" action="ppaction://hlinksldjump"/>
            </p:cNvPr>
            <p:cNvSpPr txBox="1"/>
            <p:nvPr userDrawn="1"/>
          </p:nvSpPr>
          <p:spPr>
            <a:xfrm>
              <a:off x="-583372" y="6316968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Garamond"/>
                  <a:cs typeface="Garamond"/>
                </a:rPr>
                <a:t>Introduction</a:t>
              </a:r>
              <a:endParaRPr lang="en-US" sz="1200" dirty="0">
                <a:solidFill>
                  <a:schemeClr val="tx1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6" name="Rectangle 25"/>
          <p:cNvSpPr/>
          <p:nvPr userDrawn="1"/>
        </p:nvSpPr>
        <p:spPr>
          <a:xfrm>
            <a:off x="920209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090398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60587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430776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600965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6771156" y="6286190"/>
            <a:ext cx="93249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>
              <a:latin typeface="Avenir Book"/>
              <a:cs typeface="Avenir Book"/>
            </a:endParaRPr>
          </a:p>
        </p:txBody>
      </p:sp>
      <p:sp>
        <p:nvSpPr>
          <p:cNvPr id="30" name="TextBox 29">
            <a:hlinkClick r:id="rId14" action="ppaction://hlinksldjump"/>
          </p:cNvPr>
          <p:cNvSpPr txBox="1"/>
          <p:nvPr userDrawn="1"/>
        </p:nvSpPr>
        <p:spPr>
          <a:xfrm>
            <a:off x="2207834" y="6316784"/>
            <a:ext cx="697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Garamond"/>
                <a:cs typeface="Garamond"/>
              </a:rPr>
              <a:t>Problem</a:t>
            </a:r>
            <a:endParaRPr lang="en-US" sz="1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32" name="TextBox 31">
            <a:hlinkClick r:id="rId14" action="ppaction://hlinksldjump"/>
          </p:cNvPr>
          <p:cNvSpPr txBox="1"/>
          <p:nvPr userDrawn="1"/>
        </p:nvSpPr>
        <p:spPr>
          <a:xfrm>
            <a:off x="4614736" y="6324064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Garamond"/>
                <a:cs typeface="Garamond"/>
              </a:rPr>
              <a:t>Demo</a:t>
            </a:r>
            <a:endParaRPr lang="en-US" sz="1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33" name="TextBox 32">
            <a:hlinkClick r:id="rId14" action="ppaction://hlinksldjump"/>
          </p:cNvPr>
          <p:cNvSpPr txBox="1"/>
          <p:nvPr userDrawn="1"/>
        </p:nvSpPr>
        <p:spPr>
          <a:xfrm>
            <a:off x="5598502" y="6331909"/>
            <a:ext cx="937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Garamond"/>
                <a:cs typeface="Garamond"/>
              </a:rPr>
              <a:t>User</a:t>
            </a:r>
            <a:r>
              <a:rPr lang="en-US" sz="1200" baseline="0" dirty="0" smtClean="0">
                <a:solidFill>
                  <a:schemeClr val="tx1"/>
                </a:solidFill>
                <a:latin typeface="Garamond"/>
                <a:cs typeface="Garamond"/>
              </a:rPr>
              <a:t> Testing</a:t>
            </a:r>
            <a:endParaRPr lang="en-US" sz="1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34" name="TextBox 33">
            <a:hlinkClick r:id="rId14" action="ppaction://hlinksldjump"/>
          </p:cNvPr>
          <p:cNvSpPr txBox="1"/>
          <p:nvPr userDrawn="1"/>
        </p:nvSpPr>
        <p:spPr>
          <a:xfrm>
            <a:off x="6977555" y="6318451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Garamond"/>
                <a:cs typeface="Garamond"/>
              </a:rPr>
              <a:t>Q&amp;A</a:t>
            </a:r>
            <a:endParaRPr lang="en-US" sz="1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  <p:sp>
        <p:nvSpPr>
          <p:cNvPr id="21" name="TextBox 20">
            <a:hlinkClick r:id="rId14" action="ppaction://hlinksldjump"/>
          </p:cNvPr>
          <p:cNvSpPr txBox="1"/>
          <p:nvPr userDrawn="1"/>
        </p:nvSpPr>
        <p:spPr>
          <a:xfrm>
            <a:off x="3374183" y="6316784"/>
            <a:ext cx="684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Garamond"/>
                <a:cs typeface="Garamond"/>
              </a:rPr>
              <a:t>Solution</a:t>
            </a:r>
            <a:endParaRPr lang="en-US" sz="1200" dirty="0">
              <a:solidFill>
                <a:schemeClr val="tx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3166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1" r:id="rId3"/>
    <p:sldLayoutId id="2147483654" r:id="rId4"/>
    <p:sldLayoutId id="2147483660" r:id="rId5"/>
    <p:sldLayoutId id="2147483659" r:id="rId6"/>
    <p:sldLayoutId id="2147483656" r:id="rId7"/>
    <p:sldLayoutId id="2147483655" r:id="rId8"/>
    <p:sldLayoutId id="2147483658" r:id="rId9"/>
    <p:sldLayoutId id="2147483657" r:id="rId10"/>
    <p:sldLayoutId id="2147483661" r:id="rId11"/>
    <p:sldLayoutId id="214748366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2EE7D-E372-44C7-AD4C-8AEC03D76F49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84592-96BF-408D-811A-CB6C018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1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6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4" r:id="rId2"/>
    <p:sldLayoutId id="2147483668" r:id="rId3"/>
    <p:sldLayoutId id="2147483683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edpagetoday.com/Cardiology/Arrhythmias/2159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edpagetoday.com/Cardiology/Arrhythmias/2159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90001" cy="685975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24675" y="605"/>
            <a:ext cx="9190002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00560" y="2611439"/>
            <a:ext cx="6322191" cy="2426889"/>
            <a:chOff x="1455145" y="2068520"/>
            <a:chExt cx="6322191" cy="2426889"/>
          </a:xfrm>
        </p:grpSpPr>
        <p:sp>
          <p:nvSpPr>
            <p:cNvPr id="10" name="Rectangle 9"/>
            <p:cNvSpPr/>
            <p:nvPr/>
          </p:nvSpPr>
          <p:spPr>
            <a:xfrm>
              <a:off x="1470392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96971" y="2068520"/>
              <a:ext cx="26309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err="1" smtClean="0">
                  <a:solidFill>
                    <a:srgbClr val="FF0000"/>
                  </a:solidFill>
                  <a:latin typeface="Garamond"/>
                  <a:cs typeface="Garamond"/>
                </a:rPr>
                <a:t>HeartRider</a:t>
              </a:r>
              <a:endParaRPr lang="en-US" sz="4400" dirty="0" smtClean="0">
                <a:solidFill>
                  <a:srgbClr val="FF0000"/>
                </a:solidFill>
                <a:latin typeface="Garamond"/>
                <a:cs typeface="Garamon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55145" y="3953748"/>
              <a:ext cx="123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Garamond"/>
                <a:cs typeface="Garamon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384" y="2964316"/>
              <a:ext cx="125476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Jash</a:t>
              </a:r>
              <a:r>
                <a:rPr lang="en-US" sz="1600" dirty="0" smtClean="0">
                  <a:solidFill>
                    <a:schemeClr val="bg1"/>
                  </a:solidFill>
                  <a:latin typeface="Garamond"/>
                  <a:cs typeface="Garamond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Mahipal</a:t>
              </a:r>
              <a:endParaRPr lang="en-US" sz="1600" dirty="0" smtClean="0">
                <a:solidFill>
                  <a:schemeClr val="bg1"/>
                </a:solidFill>
                <a:latin typeface="Garamond"/>
                <a:cs typeface="Garamond"/>
              </a:endParaRPr>
            </a:p>
            <a:p>
              <a:r>
                <a:rPr lang="en-US" sz="1600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Hao</a:t>
              </a:r>
              <a:r>
                <a:rPr lang="en-US" sz="1600" dirty="0" smtClean="0">
                  <a:solidFill>
                    <a:schemeClr val="bg1"/>
                  </a:solidFill>
                  <a:latin typeface="Garamond"/>
                  <a:cs typeface="Garamond"/>
                </a:rPr>
                <a:t> Fu</a:t>
              </a:r>
            </a:p>
            <a:p>
              <a:r>
                <a:rPr lang="en-US" sz="1600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Zhuoming</a:t>
              </a:r>
              <a:r>
                <a:rPr lang="en-US" sz="1600" dirty="0" smtClean="0">
                  <a:solidFill>
                    <a:schemeClr val="bg1"/>
                  </a:solidFill>
                  <a:latin typeface="Garamond"/>
                  <a:cs typeface="Garamond"/>
                </a:rPr>
                <a:t> Li</a:t>
              </a:r>
            </a:p>
            <a:p>
              <a:endParaRPr lang="en-US" sz="1600" dirty="0" smtClean="0">
                <a:solidFill>
                  <a:schemeClr val="bg1"/>
                </a:solidFill>
                <a:latin typeface="Garamond"/>
                <a:cs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23864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spc="6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The Solution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5564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Cambria" panose="02040503050406030204" pitchFamily="18" charset="0"/>
                <a:cs typeface="Avenir Book"/>
              </a:rPr>
              <a:t>Heart</a:t>
            </a:r>
            <a:r>
              <a:rPr lang="en-US" sz="6000" dirty="0" smtClean="0">
                <a:latin typeface="Cambria" panose="02040503050406030204" pitchFamily="18" charset="0"/>
                <a:cs typeface="Avenir Book"/>
              </a:rPr>
              <a:t> Rider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25" y="2962477"/>
            <a:ext cx="1193619" cy="1502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47892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Cambria" panose="02040503050406030204" pitchFamily="18" charset="0"/>
                <a:cs typeface="Avenir Book"/>
              </a:rPr>
              <a:t>e</a:t>
            </a:r>
            <a:r>
              <a:rPr lang="en-US" sz="3200" i="1" dirty="0" smtClean="0">
                <a:latin typeface="Cambria" panose="02040503050406030204" pitchFamily="18" charset="0"/>
                <a:cs typeface="Avenir Book"/>
              </a:rPr>
              <a:t>d</a:t>
            </a:r>
            <a:r>
              <a:rPr lang="en-US" sz="3200" i="1" dirty="0" smtClean="0">
                <a:solidFill>
                  <a:srgbClr val="FF0000"/>
                </a:solidFill>
                <a:latin typeface="Cambria" panose="02040503050406030204" pitchFamily="18" charset="0"/>
                <a:cs typeface="Avenir Book"/>
              </a:rPr>
              <a:t>u</a:t>
            </a:r>
            <a:r>
              <a:rPr lang="en-US" sz="3200" i="1" dirty="0" smtClean="0">
                <a:latin typeface="Cambria" panose="02040503050406030204" pitchFamily="18" charset="0"/>
                <a:cs typeface="Avenir Book"/>
              </a:rPr>
              <a:t>cate and ride</a:t>
            </a:r>
          </a:p>
        </p:txBody>
      </p:sp>
    </p:spTree>
    <p:extLst>
      <p:ext uri="{BB962C8B-B14F-4D97-AF65-F5344CB8AC3E}">
        <p14:creationId xmlns:p14="http://schemas.microsoft.com/office/powerpoint/2010/main" val="19779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2" y="3831921"/>
            <a:ext cx="1527281" cy="1461046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The Solution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56" y="977507"/>
            <a:ext cx="1407072" cy="1407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23" y="3666538"/>
            <a:ext cx="1628423" cy="1628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7" y="3741442"/>
            <a:ext cx="1196689" cy="11966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01" y="722923"/>
            <a:ext cx="1783025" cy="17830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16200000">
            <a:off x="2674900" y="4075365"/>
            <a:ext cx="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>
            <a:off x="6036844" y="4096606"/>
            <a:ext cx="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7781514" y="2891687"/>
            <a:ext cx="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>
            <a:off x="6050665" y="1409820"/>
            <a:ext cx="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210773" y="231258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Medical data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2871" y="511029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Determine waiting time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1685" y="5116860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Monitor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3925" y="5108301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Visualize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26734" y="231258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Share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71546" y="2359003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Rate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36" y="3282020"/>
            <a:ext cx="1262280" cy="1445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3" y="1025287"/>
            <a:ext cx="1287299" cy="128729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309802" y="2865190"/>
            <a:ext cx="0" cy="7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1263" y="352117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Demo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Three Tasks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1827559" y="2657154"/>
            <a:ext cx="7554807" cy="520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venir Book"/>
                <a:ea typeface="+mj-ea"/>
                <a:cs typeface="Avenir Book"/>
              </a:defRPr>
            </a:lvl1pPr>
          </a:lstStyle>
          <a:p>
            <a:pPr marL="1200150" lvl="1" indent="-7429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Login and Enter 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Medical Data</a:t>
            </a:r>
            <a:r>
              <a:rPr lang="en-US" b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n-US" i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(Easy)</a:t>
            </a:r>
          </a:p>
          <a:p>
            <a:pPr marL="1200150" lvl="1" indent="-742950">
              <a:buFont typeface="+mj-lt"/>
              <a:buAutoNum type="arabicPeriod"/>
            </a:pP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Determine 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Distance</a:t>
            </a:r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 and 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Wait Time</a:t>
            </a:r>
            <a:r>
              <a:rPr lang="en-US" b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n-US" i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(Moderate)</a:t>
            </a:r>
          </a:p>
          <a:p>
            <a:pPr marL="1200150" lvl="1" indent="-742950">
              <a:buFont typeface="+mj-lt"/>
              <a:buAutoNum type="arabicPeriod"/>
            </a:pPr>
            <a:endParaRPr lang="en-US" i="1" dirty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endParaRPr lang="en-US" i="1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R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ate</a:t>
            </a:r>
            <a:r>
              <a:rPr lang="en-US" b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, 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Visualize</a:t>
            </a:r>
            <a:r>
              <a:rPr lang="en-US" b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and </a:t>
            </a:r>
            <a:r>
              <a:rPr lang="en-US" b="1" u="sng" dirty="0" smtClean="0">
                <a:solidFill>
                  <a:schemeClr val="tx2"/>
                </a:solidFill>
                <a:latin typeface="Garamond" panose="02020404030301010803" pitchFamily="18" charset="0"/>
              </a:rPr>
              <a:t>Share</a:t>
            </a:r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 Heart Rate </a:t>
            </a:r>
            <a:r>
              <a:rPr lang="en-US" i="1" dirty="0" smtClean="0">
                <a:solidFill>
                  <a:schemeClr val="tx2"/>
                </a:solidFill>
                <a:latin typeface="Garamond" panose="02020404030301010803" pitchFamily="18" charset="0"/>
              </a:rPr>
              <a:t>(Hard)</a:t>
            </a:r>
            <a:endParaRPr lang="en-US" i="1" dirty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  <a:p>
            <a:endParaRPr lang="en-US" dirty="0" smtClean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1263" y="338474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Demo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Final Interface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My Movie 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1133856"/>
            <a:ext cx="8359648" cy="47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58251" y="342436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User Testing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Technical Challenge and Solution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7" y="2384003"/>
            <a:ext cx="1818481" cy="1818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19" y="2350007"/>
            <a:ext cx="2247073" cy="2247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2241913"/>
            <a:ext cx="1994567" cy="199456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2775199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871967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55711" y="1691191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Original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69651" y="450677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Displayed Average Statistics</a:t>
            </a:r>
          </a:p>
        </p:txBody>
      </p:sp>
    </p:spTree>
    <p:extLst>
      <p:ext uri="{BB962C8B-B14F-4D97-AF65-F5344CB8AC3E}">
        <p14:creationId xmlns:p14="http://schemas.microsoft.com/office/powerpoint/2010/main" val="540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58251" y="342436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User Testing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Technical Challenge and Solution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7" y="2384003"/>
            <a:ext cx="1818481" cy="1818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19" y="2350007"/>
            <a:ext cx="2247073" cy="2247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2241913"/>
            <a:ext cx="1994567" cy="199456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2775199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871967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55711" y="1691191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  <a:cs typeface="Avenir Book"/>
              </a:rPr>
              <a:t>Original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69651" y="450677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Displayed Average 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2645" y="165892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Feedback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0452" y="4368272"/>
            <a:ext cx="310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Visualize The Trend</a:t>
            </a:r>
          </a:p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And Normalize Data</a:t>
            </a:r>
          </a:p>
        </p:txBody>
      </p:sp>
    </p:spTree>
    <p:extLst>
      <p:ext uri="{BB962C8B-B14F-4D97-AF65-F5344CB8AC3E}">
        <p14:creationId xmlns:p14="http://schemas.microsoft.com/office/powerpoint/2010/main" val="36062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58251" y="342436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User Testing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Technical Challenge and Solution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7" y="2384003"/>
            <a:ext cx="1818481" cy="1818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19" y="2350007"/>
            <a:ext cx="2247073" cy="2247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2241913"/>
            <a:ext cx="1994567" cy="199456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2775199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871967" y="2052225"/>
            <a:ext cx="2" cy="2482036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55711" y="1691191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  <a:cs typeface="Avenir Book"/>
              </a:rPr>
              <a:t>Original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69651" y="450677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Displayed Average Statistics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2645" y="165892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  <a:cs typeface="Avenir Book"/>
              </a:rPr>
              <a:t>Feedback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0452" y="4368272"/>
            <a:ext cx="310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Visualize The Trend</a:t>
            </a:r>
          </a:p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And Normalize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5297" y="165892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Solution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6714" y="4506771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 panose="02020404030301010803" pitchFamily="18" charset="0"/>
                <a:cs typeface="Avenir Book"/>
              </a:rPr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39859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58251" y="342436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User Testing</a:t>
            </a:r>
            <a:b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2800" dirty="0" smtClean="0">
                <a:solidFill>
                  <a:schemeClr val="tx2"/>
                </a:solidFill>
                <a:latin typeface="Garamond" panose="02020404030301010803" pitchFamily="18" charset="0"/>
              </a:rPr>
              <a:t>Technical Challenge and Solution</a:t>
            </a:r>
            <a:endParaRPr lang="en-US" sz="2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590278" y="1691191"/>
            <a:ext cx="0" cy="3758633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1529" y="150652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  <a:cs typeface="Avenir Book"/>
              </a:rPr>
              <a:t>Before User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0362" y="1513434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  <a:cs typeface="Avenir Book"/>
              </a:rPr>
              <a:t>After User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8782" r="64422" b="18000"/>
          <a:stretch/>
        </p:blipFill>
        <p:spPr>
          <a:xfrm>
            <a:off x="1600200" y="2157983"/>
            <a:ext cx="1383201" cy="2826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83" y="2113007"/>
            <a:ext cx="1763875" cy="28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19" y="-129235"/>
            <a:ext cx="9464320" cy="698899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329183" y="-68720"/>
            <a:ext cx="9464320" cy="692349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00560" y="2973454"/>
            <a:ext cx="6322191" cy="2640946"/>
            <a:chOff x="1455145" y="1854463"/>
            <a:chExt cx="6322191" cy="2640946"/>
          </a:xfrm>
        </p:grpSpPr>
        <p:sp>
          <p:nvSpPr>
            <p:cNvPr id="10" name="Rectangle 9"/>
            <p:cNvSpPr/>
            <p:nvPr/>
          </p:nvSpPr>
          <p:spPr>
            <a:xfrm>
              <a:off x="1470392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5076" y="1854463"/>
              <a:ext cx="16946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Garamond"/>
                  <a:cs typeface="Garamond"/>
                </a:rPr>
                <a:t>Q &amp; 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55145" y="3953748"/>
              <a:ext cx="123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Garamond"/>
                <a:cs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23864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spc="6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1801368" y="3774082"/>
            <a:ext cx="5065776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19" y="-129235"/>
            <a:ext cx="9464320" cy="698899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329183" y="-77864"/>
            <a:ext cx="9464320" cy="692349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00560" y="2543686"/>
            <a:ext cx="6910446" cy="2640946"/>
            <a:chOff x="1455145" y="1854463"/>
            <a:chExt cx="6910446" cy="2640946"/>
          </a:xfrm>
        </p:grpSpPr>
        <p:sp>
          <p:nvSpPr>
            <p:cNvPr id="10" name="Rectangle 9"/>
            <p:cNvSpPr/>
            <p:nvPr/>
          </p:nvSpPr>
          <p:spPr>
            <a:xfrm>
              <a:off x="1470392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0537" y="1854463"/>
              <a:ext cx="25437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Garamond"/>
                  <a:cs typeface="Garamond"/>
                </a:rPr>
                <a:t>Thank you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55145" y="3953748"/>
              <a:ext cx="123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Garamond"/>
                <a:cs typeface="Garamon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69463" y="2810234"/>
              <a:ext cx="559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Garamond"/>
                  <a:cs typeface="Garamond"/>
                </a:rPr>
                <a:t>Jash Mahipal</a:t>
              </a:r>
              <a:r>
                <a:rPr lang="en-US" sz="1600" b="1" dirty="0">
                  <a:solidFill>
                    <a:schemeClr val="bg1"/>
                  </a:solidFill>
                  <a:latin typeface="Garamond"/>
                  <a:cs typeface="Garamond"/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  <a:latin typeface="Garamond"/>
                  <a:cs typeface="Garamond"/>
                </a:rPr>
                <a:t> | 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Hao</a:t>
              </a:r>
              <a:r>
                <a:rPr lang="en-US" sz="1600" b="1" dirty="0" smtClean="0">
                  <a:solidFill>
                    <a:schemeClr val="bg1"/>
                  </a:solidFill>
                  <a:latin typeface="Garamond"/>
                  <a:cs typeface="Garamond"/>
                </a:rPr>
                <a:t> Fu  | 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Garamond"/>
                  <a:cs typeface="Garamond"/>
                </a:rPr>
                <a:t>Zhuoming</a:t>
              </a:r>
              <a:r>
                <a:rPr lang="en-US" sz="1600" b="1" dirty="0" smtClean="0">
                  <a:solidFill>
                    <a:schemeClr val="bg1"/>
                  </a:solidFill>
                  <a:latin typeface="Garamond"/>
                  <a:cs typeface="Garamond"/>
                </a:rPr>
                <a:t> Li  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23864" y="2840966"/>
              <a:ext cx="3153472" cy="16544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spc="6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1801368" y="3344314"/>
            <a:ext cx="5065776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616" y="649224"/>
            <a:ext cx="41148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AGENDA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Introduction</a:t>
            </a:r>
          </a:p>
          <a:p>
            <a:pPr marL="800100" lvl="1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Problem</a:t>
            </a:r>
          </a:p>
          <a:p>
            <a:pPr marL="800100" lvl="1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Solution</a:t>
            </a:r>
          </a:p>
          <a:p>
            <a:pPr marL="800100" lvl="1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Demo</a:t>
            </a:r>
          </a:p>
          <a:p>
            <a:pPr marL="800100" lvl="1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User Testing </a:t>
            </a:r>
          </a:p>
          <a:p>
            <a:pPr marL="800100" lvl="1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800100" lvl="1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Q&amp;A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Introduction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687938" y="3401568"/>
            <a:ext cx="0" cy="2404872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21873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Parks are associated with… 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5380" r="55839" b="23407"/>
          <a:stretch/>
        </p:blipFill>
        <p:spPr>
          <a:xfrm>
            <a:off x="5799502" y="3401568"/>
            <a:ext cx="2517411" cy="2340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42640" r="5960" b="1"/>
          <a:stretch/>
        </p:blipFill>
        <p:spPr>
          <a:xfrm>
            <a:off x="937777" y="3401568"/>
            <a:ext cx="2880122" cy="224461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223444" y="621873"/>
            <a:ext cx="2697109" cy="1957832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75420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Introduction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2127814" y="2917444"/>
            <a:ext cx="230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  <a:cs typeface="Avenir Light" charset="0"/>
              </a:rPr>
              <a:t>1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87938" y="3401568"/>
            <a:ext cx="0" cy="2404872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21873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… </a:t>
            </a:r>
            <a:r>
              <a:rPr lang="en-US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Long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5380" r="55839" b="23407"/>
          <a:stretch/>
        </p:blipFill>
        <p:spPr>
          <a:xfrm>
            <a:off x="5799502" y="3401568"/>
            <a:ext cx="2517411" cy="2340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42640" r="5960" b="1"/>
          <a:stretch/>
        </p:blipFill>
        <p:spPr>
          <a:xfrm>
            <a:off x="937777" y="3401568"/>
            <a:ext cx="2880122" cy="224461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223444" y="621873"/>
            <a:ext cx="2697109" cy="1957832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75420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Introduction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2127814" y="2917444"/>
            <a:ext cx="230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2"/>
                </a:solidFill>
                <a:latin typeface="Garamond" panose="02020404030301010803" pitchFamily="18" charset="0"/>
                <a:cs typeface="Avenir Light" charset="0"/>
              </a:rPr>
              <a:t>1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7216008" y="2917444"/>
            <a:ext cx="452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  <a:cs typeface="Avenir Light" charset="0"/>
              </a:rPr>
              <a:t>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87938" y="3401568"/>
            <a:ext cx="0" cy="2404872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21873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… and </a:t>
            </a:r>
            <a:r>
              <a:rPr lang="en-US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Fear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5380" r="55839" b="23407"/>
          <a:stretch/>
        </p:blipFill>
        <p:spPr>
          <a:xfrm>
            <a:off x="5799502" y="3401568"/>
            <a:ext cx="2517411" cy="2340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42640" r="5960" b="1"/>
          <a:stretch/>
        </p:blipFill>
        <p:spPr>
          <a:xfrm>
            <a:off x="937777" y="3401568"/>
            <a:ext cx="2880122" cy="224461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223444" y="621873"/>
            <a:ext cx="2697109" cy="1957832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75420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The Problem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6737" y="3282696"/>
            <a:ext cx="8382359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12667" r="4133" b="13200"/>
          <a:stretch/>
        </p:blipFill>
        <p:spPr>
          <a:xfrm>
            <a:off x="452316" y="3645643"/>
            <a:ext cx="1839095" cy="1709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3053737" y="1522944"/>
            <a:ext cx="905117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 flipH="1">
            <a:off x="3462939" y="3698397"/>
            <a:ext cx="1914333" cy="1595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5430407" y="4195690"/>
            <a:ext cx="905117" cy="713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" b="22400"/>
          <a:stretch/>
        </p:blipFill>
        <p:spPr>
          <a:xfrm>
            <a:off x="6325399" y="3413250"/>
            <a:ext cx="2266016" cy="18470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78895" y="539739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Avenir Book"/>
              </a:rPr>
              <a:t>Fear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2710" y="5322134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Avg. ~150 bpm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42485" y="5212729"/>
            <a:ext cx="3101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Heart Conditions</a:t>
            </a:r>
            <a:endParaRPr lang="en-US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  <a:p>
            <a:pPr algn="ctr"/>
            <a:r>
              <a:rPr lang="en-US" sz="1200" b="1" dirty="0" smtClean="0">
                <a:latin typeface="Garamond" panose="02020404030301010803" pitchFamily="18" charset="0"/>
                <a:cs typeface="Avenir Book"/>
              </a:rPr>
              <a:t>Source:</a:t>
            </a:r>
            <a:r>
              <a:rPr lang="en-US" sz="1200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  <a:hlinkClick r:id="rId6"/>
              </a:rPr>
              <a:t>American Heart Association  </a:t>
            </a:r>
            <a:endParaRPr lang="en-US" sz="1200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6444" y="880147"/>
            <a:ext cx="8482943" cy="2280373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7" y="1318405"/>
            <a:ext cx="2667000" cy="133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7"/>
          <a:stretch/>
        </p:blipFill>
        <p:spPr>
          <a:xfrm>
            <a:off x="3841615" y="963540"/>
            <a:ext cx="2219758" cy="18320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0"/>
          <a:stretch/>
        </p:blipFill>
        <p:spPr>
          <a:xfrm>
            <a:off x="6506180" y="1119254"/>
            <a:ext cx="1904453" cy="15387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2548996" y="4339649"/>
            <a:ext cx="905117" cy="7132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5511470" y="1553319"/>
            <a:ext cx="905117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8896" y="266980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Long Lines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3884" y="266980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Tired of waiting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6237" y="2701154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Loss in Revenue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407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The Problem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86737" y="3282696"/>
            <a:ext cx="8382359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12667" r="4133" b="13200"/>
          <a:stretch/>
        </p:blipFill>
        <p:spPr>
          <a:xfrm>
            <a:off x="452316" y="3645643"/>
            <a:ext cx="1839095" cy="1709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3053737" y="1522944"/>
            <a:ext cx="905117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 flipH="1">
            <a:off x="3462939" y="3698397"/>
            <a:ext cx="1914333" cy="1595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5430407" y="4195690"/>
            <a:ext cx="905117" cy="713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" b="22400"/>
          <a:stretch/>
        </p:blipFill>
        <p:spPr>
          <a:xfrm>
            <a:off x="6325399" y="3413250"/>
            <a:ext cx="2266016" cy="18470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78895" y="5397395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Avenir Book"/>
              </a:rPr>
              <a:t>Fear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2710" y="5322134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Avg. ~150 bpm</a:t>
            </a:r>
            <a:endParaRPr lang="en-US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42485" y="5212729"/>
            <a:ext cx="3101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Heart Conditions</a:t>
            </a:r>
            <a:endParaRPr lang="en-US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  <a:p>
            <a:pPr algn="ctr"/>
            <a:r>
              <a:rPr lang="en-US" sz="1200" b="1" dirty="0" smtClean="0">
                <a:latin typeface="Garamond" panose="02020404030301010803" pitchFamily="18" charset="0"/>
                <a:cs typeface="Avenir Book"/>
              </a:rPr>
              <a:t>Source:</a:t>
            </a:r>
            <a:r>
              <a:rPr lang="en-US" sz="1200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Garamond" panose="02020404030301010803" pitchFamily="18" charset="0"/>
                <a:cs typeface="Avenir Book"/>
                <a:hlinkClick r:id="rId6"/>
              </a:rPr>
              <a:t>American Heart Association  </a:t>
            </a:r>
            <a:endParaRPr lang="en-US" sz="1200" b="1" dirty="0" smtClean="0">
              <a:solidFill>
                <a:srgbClr val="FF0000"/>
              </a:solidFill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2043" y="3486354"/>
            <a:ext cx="8482943" cy="2280373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7" y="1318405"/>
            <a:ext cx="2667000" cy="133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7"/>
          <a:stretch/>
        </p:blipFill>
        <p:spPr>
          <a:xfrm>
            <a:off x="3841615" y="963540"/>
            <a:ext cx="2219758" cy="18320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0"/>
          <a:stretch/>
        </p:blipFill>
        <p:spPr>
          <a:xfrm>
            <a:off x="6506180" y="1119254"/>
            <a:ext cx="1904453" cy="15387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2548996" y="4339649"/>
            <a:ext cx="905117" cy="7132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00"/>
          <a:stretch/>
        </p:blipFill>
        <p:spPr>
          <a:xfrm>
            <a:off x="5511470" y="1553319"/>
            <a:ext cx="905117" cy="7132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8896" y="266980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Long Lines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3884" y="2669806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Tired of waiting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6237" y="2701154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Loss in Revenue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022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Target User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86737" y="3282696"/>
            <a:ext cx="8382359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5" y="743015"/>
            <a:ext cx="2304288" cy="230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8" y="3203438"/>
            <a:ext cx="2539682" cy="2539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11" y="3450624"/>
            <a:ext cx="1908407" cy="190840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907792" y="833040"/>
            <a:ext cx="3090671" cy="2280373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512" y="969264"/>
            <a:ext cx="42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R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I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7512" y="3450624"/>
            <a:ext cx="420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SECONDARY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7158" y="2631257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Heart Patients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8136" y="521928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Families Optimizing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ime 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7956" y="521928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Curious Individuals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454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21263" y="205813"/>
            <a:ext cx="7554807" cy="49757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Garamond" panose="02020404030301010803" pitchFamily="18" charset="0"/>
              </a:rPr>
              <a:t>Target User</a:t>
            </a:r>
            <a:endParaRPr lang="en-US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86737" y="3282696"/>
            <a:ext cx="8382359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5" y="743015"/>
            <a:ext cx="2304288" cy="230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8" y="3203438"/>
            <a:ext cx="2539682" cy="2539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11" y="3450624"/>
            <a:ext cx="1908407" cy="190840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47660" y="3462747"/>
            <a:ext cx="7292252" cy="2280373"/>
          </a:xfrm>
          <a:prstGeom prst="roundRect">
            <a:avLst>
              <a:gd name="adj" fmla="val 6046"/>
            </a:avLst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512" y="969264"/>
            <a:ext cx="42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R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I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7512" y="3450624"/>
            <a:ext cx="420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mbria" panose="02040503050406030204" pitchFamily="18" charset="0"/>
                <a:cs typeface="Avenir Book"/>
              </a:rPr>
              <a:t>SECONDARY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7158" y="2631257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Heart Patients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8136" y="521928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Families Optimizing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T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ime 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7956" y="5219282"/>
            <a:ext cx="3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  <a:cs typeface="Avenir Book"/>
              </a:rPr>
              <a:t>Curious Individuals</a:t>
            </a:r>
            <a:endParaRPr lang="en-US" dirty="0" smtClean="0">
              <a:latin typeface="Garamond" panose="02020404030301010803" pitchFamily="18" charset="0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211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Avenir Book"/>
            <a:cs typeface="Avenir 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6144</TotalTime>
  <Words>207</Words>
  <Application>Microsoft Office PowerPoint</Application>
  <PresentationFormat>On-screen Show (4:3)</PresentationFormat>
  <Paragraphs>112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Avenir Book</vt:lpstr>
      <vt:lpstr>Avenir Light</vt:lpstr>
      <vt:lpstr>Calibri</vt:lpstr>
      <vt:lpstr>Calibri Light</vt:lpstr>
      <vt:lpstr>Cambria</vt:lpstr>
      <vt:lpstr>Garamond</vt:lpstr>
      <vt:lpstr>ＭＳ Ｐゴシック</vt:lpstr>
      <vt:lpstr>Univers 55</vt:lpstr>
      <vt:lpstr>Office Theme</vt:lpstr>
      <vt:lpstr>1_Custom Design</vt:lpstr>
      <vt:lpstr>Custom Design</vt:lpstr>
      <vt:lpstr>PowerPoint Presentation</vt:lpstr>
      <vt:lpstr>PowerPoint Presentation</vt:lpstr>
      <vt:lpstr>Introduction</vt:lpstr>
      <vt:lpstr>Introduction</vt:lpstr>
      <vt:lpstr>Introduction</vt:lpstr>
      <vt:lpstr>The Problem</vt:lpstr>
      <vt:lpstr>The Problem</vt:lpstr>
      <vt:lpstr>Target User</vt:lpstr>
      <vt:lpstr>Target User</vt:lpstr>
      <vt:lpstr>The Solution</vt:lpstr>
      <vt:lpstr>The Solution</vt:lpstr>
      <vt:lpstr>Demo Three Tasks</vt:lpstr>
      <vt:lpstr>Demo Final Interface</vt:lpstr>
      <vt:lpstr>User Testing Technical Challenge and Solution</vt:lpstr>
      <vt:lpstr>User Testing Technical Challenge and Solution</vt:lpstr>
      <vt:lpstr>User Testing Technical Challenge and Solution</vt:lpstr>
      <vt:lpstr>User Testing Technical Challenge and Solution</vt:lpstr>
      <vt:lpstr>PowerPoint Presentation</vt:lpstr>
      <vt:lpstr>PowerPoint Presentation</vt:lpstr>
    </vt:vector>
  </TitlesOfParts>
  <Company>University of California,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Jash Mahipal</dc:creator>
  <cp:lastModifiedBy>Jash Mahipal</cp:lastModifiedBy>
  <cp:revision>210</cp:revision>
  <dcterms:created xsi:type="dcterms:W3CDTF">2015-02-13T01:36:01Z</dcterms:created>
  <dcterms:modified xsi:type="dcterms:W3CDTF">2015-08-21T01:19:35Z</dcterms:modified>
</cp:coreProperties>
</file>